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5"/>
  </p:notesMasterIdLst>
  <p:sldIdLst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6E6"/>
    <a:srgbClr val="0000CC"/>
    <a:srgbClr val="83A5D1"/>
    <a:srgbClr val="5181BE"/>
    <a:srgbClr val="00449A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7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96" y="27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>
        <p:scale>
          <a:sx n="200" d="100"/>
          <a:sy n="200" d="100"/>
        </p:scale>
        <p:origin x="1392" y="-114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AFE87-9A76-4E03-A6A1-AD45116EA3A8}" type="datetimeFigureOut">
              <a:rPr lang="ko-KR" altLang="en-US" smtClean="0"/>
              <a:pPr/>
              <a:t>2024-03-18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EF6DA-9CC8-4BC5-9028-33398C8140E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8876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AEF6DA-9CC8-4BC5-9028-33398C8140EB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8335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13"/>
          <p:cNvSpPr/>
          <p:nvPr userDrawn="1"/>
        </p:nvSpPr>
        <p:spPr>
          <a:xfrm>
            <a:off x="227666" y="549275"/>
            <a:ext cx="8688668" cy="0"/>
          </a:xfrm>
          <a:prstGeom prst="line">
            <a:avLst/>
          </a:prstGeom>
          <a:ln w="1270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419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13"/>
          <p:cNvSpPr/>
          <p:nvPr userDrawn="1"/>
        </p:nvSpPr>
        <p:spPr>
          <a:xfrm>
            <a:off x="227666" y="549275"/>
            <a:ext cx="8688668" cy="0"/>
          </a:xfrm>
          <a:prstGeom prst="line">
            <a:avLst/>
          </a:prstGeom>
          <a:ln w="1270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274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2"/>
          <p:cNvSpPr txBox="1"/>
          <p:nvPr userDrawn="1"/>
        </p:nvSpPr>
        <p:spPr>
          <a:xfrm>
            <a:off x="439696" y="141345"/>
            <a:ext cx="874333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spc="-150">
                <a:ln w="9525">
                  <a:solidFill>
                    <a:srgbClr val="00B050">
                      <a:alpha val="0"/>
                    </a:srgbClr>
                  </a:solidFill>
                </a:ln>
                <a:solidFill>
                  <a:srgbClr val="404040"/>
                </a:solidFill>
                <a:latin typeface="나눔스퀘어라운드OTF ExtraBold"/>
                <a:ea typeface="나눔스퀘어라운드OTF ExtraBold"/>
                <a:cs typeface="나눔스퀘어라운드OTF ExtraBold"/>
                <a:sym typeface="나눔스퀘어라운드OTF ExtraBold"/>
              </a:defRPr>
            </a:pPr>
            <a:r>
              <a:rPr lang="en-US" altLang="ko-KR" sz="2000" b="1" dirty="0">
                <a:latin typeface="휴먼고딕"/>
              </a:rPr>
              <a:t> </a:t>
            </a:r>
            <a:r>
              <a:rPr lang="en-US" altLang="ko-KR" sz="2000" b="1" dirty="0" smtClean="0">
                <a:latin typeface="휴먼고딕"/>
              </a:rPr>
              <a:t>2024</a:t>
            </a:r>
            <a:r>
              <a:rPr lang="en-US" altLang="ko-KR" sz="2000" b="1" baseline="0" dirty="0" smtClean="0">
                <a:latin typeface="휴먼고딕"/>
              </a:rPr>
              <a:t> </a:t>
            </a:r>
            <a:r>
              <a:rPr lang="ko-KR" altLang="en-US" sz="2000" b="1" baseline="0" dirty="0">
                <a:latin typeface="휴먼고딕"/>
              </a:rPr>
              <a:t>전공 융합 경진대회</a:t>
            </a:r>
            <a:r>
              <a:rPr lang="ko-KR" altLang="en-US" sz="2000" b="1" dirty="0">
                <a:latin typeface="휴먼고딕"/>
              </a:rPr>
              <a:t> </a:t>
            </a:r>
            <a:r>
              <a:rPr lang="ko-KR" altLang="en-US" b="1" baseline="0" dirty="0">
                <a:ln w="9525">
                  <a:solidFill>
                    <a:srgbClr val="A7A7A7"/>
                  </a:solidFill>
                </a:ln>
                <a:solidFill>
                  <a:srgbClr val="00449A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sym typeface="나눔스퀘어라운드OTF Bold"/>
              </a:rPr>
              <a:t>「</a:t>
            </a:r>
            <a:r>
              <a:rPr lang="ko-KR" altLang="en-US" b="1" baseline="0" dirty="0">
                <a:ln w="9525">
                  <a:solidFill>
                    <a:srgbClr val="A7A7A7"/>
                  </a:solidFill>
                </a:ln>
                <a:solidFill>
                  <a:srgbClr val="00449A"/>
                </a:solidFill>
                <a:effectLst/>
                <a:latin typeface="나눔스퀘어라운드OTF Bold"/>
                <a:sym typeface="나눔스퀘어라운드OTF Bold"/>
              </a:rPr>
              <a:t>결과보고서</a:t>
            </a:r>
            <a:r>
              <a:rPr b="1" dirty="0">
                <a:ln w="9525">
                  <a:solidFill>
                    <a:srgbClr val="A7A7A7"/>
                  </a:solidFill>
                </a:ln>
                <a:solidFill>
                  <a:srgbClr val="00449A"/>
                </a:solidFill>
                <a:effectLst/>
                <a:latin typeface="나눔스퀘어라운드OTF Bold"/>
                <a:ea typeface="나눔스퀘어라운드OTF Bold"/>
                <a:cs typeface="나눔스퀘어라운드OTF Bold"/>
                <a:sym typeface="나눔스퀘어라운드OTF Bold"/>
              </a:rPr>
              <a:t>」</a:t>
            </a:r>
          </a:p>
        </p:txBody>
      </p:sp>
      <p:sp>
        <p:nvSpPr>
          <p:cNvPr id="8" name="직선 연결선 13"/>
          <p:cNvSpPr/>
          <p:nvPr userDrawn="1"/>
        </p:nvSpPr>
        <p:spPr>
          <a:xfrm>
            <a:off x="227666" y="549275"/>
            <a:ext cx="8688668" cy="0"/>
          </a:xfrm>
          <a:prstGeom prst="line">
            <a:avLst/>
          </a:prstGeom>
          <a:ln w="1270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" name="TextBox 2"/>
          <p:cNvSpPr txBox="1"/>
          <p:nvPr userDrawn="1"/>
        </p:nvSpPr>
        <p:spPr>
          <a:xfrm>
            <a:off x="357447" y="6500484"/>
            <a:ext cx="11546939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800">
                <a:solidFill>
                  <a:srgbClr val="808080"/>
                </a:solidFill>
              </a:defRPr>
            </a:pPr>
            <a:r>
              <a:rPr sz="900" dirty="0" err="1">
                <a:latin typeface="맑은 고딕" pitchFamily="50" charset="-127"/>
                <a:ea typeface="맑은 고딕" pitchFamily="50" charset="-127"/>
              </a:rPr>
              <a:t>심사를</a:t>
            </a:r>
            <a:r>
              <a:rPr sz="9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sz="900" dirty="0" err="1">
                <a:latin typeface="맑은 고딕" pitchFamily="50" charset="-127"/>
                <a:ea typeface="맑은 고딕" pitchFamily="50" charset="-127"/>
              </a:rPr>
              <a:t>위해</a:t>
            </a:r>
            <a:r>
              <a:rPr sz="9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sz="900" dirty="0" err="1">
                <a:latin typeface="맑은 고딕" pitchFamily="50" charset="-127"/>
                <a:ea typeface="맑은 고딕" pitchFamily="50" charset="-127"/>
              </a:rPr>
              <a:t>양식을</a:t>
            </a:r>
            <a:r>
              <a:rPr sz="900" dirty="0">
                <a:latin typeface="맑은 고딕" pitchFamily="50" charset="-127"/>
                <a:ea typeface="맑은 고딕" pitchFamily="50" charset="-127"/>
              </a:rPr>
              <a:t> 꼭 </a:t>
            </a:r>
            <a:r>
              <a:rPr sz="900" dirty="0" err="1">
                <a:latin typeface="맑은 고딕" pitchFamily="50" charset="-127"/>
                <a:ea typeface="맑은 고딕" pitchFamily="50" charset="-127"/>
              </a:rPr>
              <a:t>지켜주시기</a:t>
            </a:r>
            <a:r>
              <a:rPr sz="9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sz="900" dirty="0" err="1">
                <a:latin typeface="맑은 고딕" pitchFamily="50" charset="-127"/>
                <a:ea typeface="맑은 고딕" pitchFamily="50" charset="-127"/>
              </a:rPr>
              <a:t>바라며</a:t>
            </a:r>
            <a:r>
              <a:rPr sz="9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sz="900" dirty="0" err="1">
                <a:latin typeface="맑은 고딕" pitchFamily="50" charset="-127"/>
                <a:ea typeface="맑은 고딕" pitchFamily="50" charset="-127"/>
              </a:rPr>
              <a:t>공란이</a:t>
            </a:r>
            <a:r>
              <a:rPr sz="9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sz="900" dirty="0" err="1">
                <a:latin typeface="맑은 고딕" pitchFamily="50" charset="-127"/>
                <a:ea typeface="맑은 고딕" pitchFamily="50" charset="-127"/>
              </a:rPr>
              <a:t>없도록</a:t>
            </a:r>
            <a:r>
              <a:rPr sz="9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sz="900" dirty="0" err="1">
                <a:latin typeface="맑은 고딕" pitchFamily="50" charset="-127"/>
                <a:ea typeface="맑은 고딕" pitchFamily="50" charset="-127"/>
              </a:rPr>
              <a:t>모두</a:t>
            </a:r>
            <a:r>
              <a:rPr sz="9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sz="900" dirty="0" err="1">
                <a:latin typeface="맑은 고딕" pitchFamily="50" charset="-127"/>
                <a:ea typeface="맑은 고딕" pitchFamily="50" charset="-127"/>
              </a:rPr>
              <a:t>기입</a:t>
            </a:r>
            <a:r>
              <a:rPr sz="9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sz="900" dirty="0" err="1">
                <a:latin typeface="맑은 고딕" pitchFamily="50" charset="-127"/>
                <a:ea typeface="맑은 고딕" pitchFamily="50" charset="-127"/>
              </a:rPr>
              <a:t>바랍니다</a:t>
            </a:r>
            <a:r>
              <a:rPr sz="900" dirty="0"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en-US" sz="900" dirty="0">
                <a:latin typeface="맑은 고딕" pitchFamily="50" charset="-127"/>
                <a:ea typeface="맑은 고딕" pitchFamily="50" charset="-127"/>
              </a:rPr>
              <a:t>  / </a:t>
            </a:r>
            <a:r>
              <a:rPr lang="ko-KR" altLang="en-US" sz="900" dirty="0">
                <a:latin typeface="맑은 고딕" pitchFamily="50" charset="-127"/>
                <a:ea typeface="맑은 고딕" pitchFamily="50" charset="-127"/>
              </a:rPr>
              <a:t>대표 사진 및 활동 내용</a:t>
            </a:r>
            <a:r>
              <a:rPr lang="en-US" altLang="ko-KR" sz="90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900" dirty="0">
                <a:latin typeface="맑은 고딕" pitchFamily="50" charset="-127"/>
                <a:ea typeface="맑은 고딕" pitchFamily="50" charset="-127"/>
              </a:rPr>
              <a:t>아이디어톤</a:t>
            </a:r>
            <a:r>
              <a:rPr lang="en-US" altLang="ko-KR" sz="9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900" dirty="0" err="1">
                <a:latin typeface="맑은 고딕" pitchFamily="50" charset="-127"/>
                <a:ea typeface="맑은 고딕" pitchFamily="50" charset="-127"/>
              </a:rPr>
              <a:t>해커톤</a:t>
            </a:r>
            <a:r>
              <a:rPr lang="en-US" altLang="ko-KR" sz="9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900" dirty="0">
                <a:latin typeface="맑은 고딕" pitchFamily="50" charset="-127"/>
                <a:ea typeface="맑은 고딕" pitchFamily="50" charset="-127"/>
              </a:rPr>
              <a:t>기획의도</a:t>
            </a:r>
            <a:r>
              <a:rPr lang="en-US" altLang="ko-KR" sz="900" dirty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900" dirty="0">
                <a:latin typeface="맑은 고딕" pitchFamily="50" charset="-127"/>
                <a:ea typeface="맑은 고딕" pitchFamily="50" charset="-127"/>
              </a:rPr>
              <a:t>등 작품 정보 설명에 대한 추가 페이지는 </a:t>
            </a:r>
            <a:r>
              <a:rPr lang="en-US" altLang="ko-KR" sz="900" dirty="0"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ko-KR" altLang="en-US" sz="900" dirty="0">
                <a:latin typeface="맑은 고딕" pitchFamily="50" charset="-127"/>
                <a:ea typeface="맑은 고딕" pitchFamily="50" charset="-127"/>
              </a:rPr>
              <a:t>별첨</a:t>
            </a:r>
            <a:r>
              <a:rPr lang="en-US" altLang="ko-KR" sz="900" dirty="0">
                <a:latin typeface="맑은 고딕" pitchFamily="50" charset="-127"/>
                <a:ea typeface="맑은 고딕" pitchFamily="50" charset="-127"/>
              </a:rPr>
              <a:t>]</a:t>
            </a:r>
            <a:r>
              <a:rPr lang="ko-KR" altLang="en-US" sz="900" dirty="0">
                <a:latin typeface="맑은 고딕" pitchFamily="50" charset="-127"/>
                <a:ea typeface="맑은 고딕" pitchFamily="50" charset="-127"/>
              </a:rPr>
              <a:t>최대 </a:t>
            </a:r>
            <a:r>
              <a:rPr lang="en-US" altLang="ko-KR" sz="900" dirty="0"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900" dirty="0">
                <a:latin typeface="맑은 고딕" pitchFamily="50" charset="-127"/>
                <a:ea typeface="맑은 고딕" pitchFamily="50" charset="-127"/>
              </a:rPr>
              <a:t>쪽 이내로 가능합니다</a:t>
            </a:r>
            <a:r>
              <a:rPr lang="en-US" altLang="ko-KR" sz="900" dirty="0">
                <a:latin typeface="맑은 고딕" pitchFamily="50" charset="-127"/>
                <a:ea typeface="맑은 고딕" pitchFamily="50" charset="-127"/>
              </a:rPr>
              <a:t>. </a:t>
            </a:r>
            <a:endParaRPr sz="900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30507094"/>
              </p:ext>
            </p:extLst>
          </p:nvPr>
        </p:nvGraphicFramePr>
        <p:xfrm>
          <a:off x="299782" y="1003174"/>
          <a:ext cx="5730238" cy="2638139"/>
        </p:xfrm>
        <a:graphic>
          <a:graphicData uri="http://schemas.openxmlformats.org/drawingml/2006/table">
            <a:tbl>
              <a:tblPr/>
              <a:tblGrid>
                <a:gridCol w="516964">
                  <a:extLst>
                    <a:ext uri="{9D8B030D-6E8A-4147-A177-3AD203B41FA5}">
                      <a16:colId xmlns:a16="http://schemas.microsoft.com/office/drawing/2014/main" val="1212009452"/>
                    </a:ext>
                  </a:extLst>
                </a:gridCol>
                <a:gridCol w="630314">
                  <a:extLst>
                    <a:ext uri="{9D8B030D-6E8A-4147-A177-3AD203B41FA5}">
                      <a16:colId xmlns:a16="http://schemas.microsoft.com/office/drawing/2014/main" val="1466005662"/>
                    </a:ext>
                  </a:extLst>
                </a:gridCol>
                <a:gridCol w="947528">
                  <a:extLst>
                    <a:ext uri="{9D8B030D-6E8A-4147-A177-3AD203B41FA5}">
                      <a16:colId xmlns:a16="http://schemas.microsoft.com/office/drawing/2014/main" val="609658708"/>
                    </a:ext>
                  </a:extLst>
                </a:gridCol>
                <a:gridCol w="781397">
                  <a:extLst>
                    <a:ext uri="{9D8B030D-6E8A-4147-A177-3AD203B41FA5}">
                      <a16:colId xmlns:a16="http://schemas.microsoft.com/office/drawing/2014/main" val="174250296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958711143"/>
                    </a:ext>
                  </a:extLst>
                </a:gridCol>
                <a:gridCol w="1467438">
                  <a:extLst>
                    <a:ext uri="{9D8B030D-6E8A-4147-A177-3AD203B41FA5}">
                      <a16:colId xmlns:a16="http://schemas.microsoft.com/office/drawing/2014/main" val="4075364974"/>
                    </a:ext>
                  </a:extLst>
                </a:gridCol>
                <a:gridCol w="1020837">
                  <a:extLst>
                    <a:ext uri="{9D8B030D-6E8A-4147-A177-3AD203B41FA5}">
                      <a16:colId xmlns:a16="http://schemas.microsoft.com/office/drawing/2014/main" val="2655587250"/>
                    </a:ext>
                  </a:extLst>
                </a:gridCol>
              </a:tblGrid>
              <a:tr h="3180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>
                          <a:solidFill>
                            <a:srgbClr val="0000CC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팀  명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학과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학번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학년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담당 업무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(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역할 및 기능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)</a:t>
                      </a:r>
                      <a:endParaRPr lang="ko-KR" altLang="en-US" sz="900" b="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363665"/>
                  </a:ext>
                </a:extLst>
              </a:tr>
              <a:tr h="21616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구분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이름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학과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학번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학년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연락처</a:t>
                      </a:r>
                      <a:r>
                        <a:rPr kumimoji="0" lang="en-US" altLang="ko-K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(</a:t>
                      </a:r>
                      <a:r>
                        <a:rPr kumimoji="0" lang="ko-KR" altLang="en-US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핸드폰</a:t>
                      </a:r>
                      <a:r>
                        <a:rPr kumimoji="0" lang="en-US" altLang="ko-K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)</a:t>
                      </a:r>
                      <a:endParaRPr lang="ko-KR" altLang="en-US" dirty="0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담당 업무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(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역할 및 기능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)</a:t>
                      </a:r>
                      <a:endParaRPr lang="ko-KR" altLang="en-US" sz="900" b="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467177"/>
                  </a:ext>
                </a:extLst>
              </a:tr>
              <a:tr h="1757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e-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메일 주소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8456758"/>
                  </a:ext>
                </a:extLst>
              </a:tr>
              <a:tr h="19157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chemeClr val="tx1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팀장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FF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돋움" panose="020B0600000101010101" pitchFamily="50" charset="-127"/>
                        <a:ea typeface="돋움" panose="020B0600000101010101" pitchFamily="50" charset="-127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돋움" panose="020B0600000101010101" pitchFamily="50" charset="-127"/>
                        <a:ea typeface="돋움" panose="020B0600000101010101" pitchFamily="50" charset="-127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FF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FF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FF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689404"/>
                  </a:ext>
                </a:extLst>
              </a:tr>
              <a:tr h="1915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FF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고딕"/>
                        <a:ea typeface="휴먼고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409331"/>
                  </a:ext>
                </a:extLst>
              </a:tr>
              <a:tr h="19157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팀원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1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altLang="ko-KR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966721"/>
                  </a:ext>
                </a:extLst>
              </a:tr>
              <a:tr h="1915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고딕"/>
                        <a:ea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26256"/>
                  </a:ext>
                </a:extLst>
              </a:tr>
              <a:tr h="19157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팀원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2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96094"/>
                  </a:ext>
                </a:extLst>
              </a:tr>
              <a:tr h="1915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고딕"/>
                        <a:ea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618801"/>
                  </a:ext>
                </a:extLst>
              </a:tr>
              <a:tr h="19157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팀원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3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888264"/>
                  </a:ext>
                </a:extLst>
              </a:tr>
              <a:tr h="1915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13557"/>
                  </a:ext>
                </a:extLst>
              </a:tr>
              <a:tr h="19157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팀원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4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885740"/>
                  </a:ext>
                </a:extLst>
              </a:tr>
              <a:tr h="1915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399077"/>
                  </a:ext>
                </a:extLst>
              </a:tr>
            </a:tbl>
          </a:graphicData>
        </a:graphic>
      </p:graphicFrame>
      <p:graphicFrame>
        <p:nvGraphicFramePr>
          <p:cNvPr id="22" name="표 2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65028904"/>
              </p:ext>
            </p:extLst>
          </p:nvPr>
        </p:nvGraphicFramePr>
        <p:xfrm>
          <a:off x="299782" y="4011040"/>
          <a:ext cx="5730238" cy="2468126"/>
        </p:xfrm>
        <a:graphic>
          <a:graphicData uri="http://schemas.openxmlformats.org/drawingml/2006/table">
            <a:tbl>
              <a:tblPr/>
              <a:tblGrid>
                <a:gridCol w="5730238">
                  <a:extLst>
                    <a:ext uri="{9D8B030D-6E8A-4147-A177-3AD203B41FA5}">
                      <a16:colId xmlns:a16="http://schemas.microsoft.com/office/drawing/2014/main" val="2655587250"/>
                    </a:ext>
                  </a:extLst>
                </a:gridCol>
              </a:tblGrid>
              <a:tr h="246812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363665"/>
                  </a:ext>
                </a:extLst>
              </a:tr>
            </a:tbl>
          </a:graphicData>
        </a:graphic>
      </p:graphicFrame>
      <p:sp>
        <p:nvSpPr>
          <p:cNvPr id="24" name="TextBox 23"/>
          <p:cNvSpPr txBox="1"/>
          <p:nvPr userDrawn="1"/>
        </p:nvSpPr>
        <p:spPr>
          <a:xfrm>
            <a:off x="299782" y="3679000"/>
            <a:ext cx="284677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500" dirty="0">
                <a:latin typeface="돋움" panose="020B0600000101010101" pitchFamily="50" charset="-127"/>
                <a:ea typeface="돋움" panose="020B0600000101010101" pitchFamily="50" charset="-127"/>
              </a:rPr>
              <a:t>◆ 대표 사진 </a:t>
            </a:r>
            <a:r>
              <a:rPr lang="en-US" altLang="ko-KR" sz="1500" dirty="0"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500" dirty="0">
                <a:latin typeface="돋움" panose="020B0600000101010101" pitchFamily="50" charset="-127"/>
                <a:ea typeface="돋움" panose="020B0600000101010101" pitchFamily="50" charset="-127"/>
              </a:rPr>
              <a:t>영상 캡처 사진</a:t>
            </a:r>
            <a:r>
              <a:rPr lang="en-US" altLang="ko-KR" sz="1500" dirty="0"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299782" y="630493"/>
            <a:ext cx="320689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500" dirty="0">
                <a:latin typeface="돋움" panose="020B0600000101010101" pitchFamily="50" charset="-127"/>
                <a:ea typeface="돋움" panose="020B0600000101010101" pitchFamily="50" charset="-127"/>
              </a:rPr>
              <a:t>◆ 기본 정보</a:t>
            </a:r>
            <a:r>
              <a:rPr lang="en-US" altLang="ko-KR" sz="1500" dirty="0">
                <a:latin typeface="돋움" panose="020B0600000101010101" pitchFamily="50" charset="-127"/>
                <a:ea typeface="돋움" panose="020B0600000101010101" pitchFamily="50" charset="-127"/>
              </a:rPr>
              <a:t>(5</a:t>
            </a:r>
            <a:r>
              <a:rPr lang="ko-KR" altLang="en-US" sz="1500" dirty="0">
                <a:latin typeface="돋움" panose="020B0600000101010101" pitchFamily="50" charset="-127"/>
                <a:ea typeface="돋움" panose="020B0600000101010101" pitchFamily="50" charset="-127"/>
              </a:rPr>
              <a:t>인 </a:t>
            </a:r>
            <a:r>
              <a:rPr lang="en-US" altLang="ko-KR" sz="1500" dirty="0">
                <a:latin typeface="돋움" panose="020B0600000101010101" pitchFamily="50" charset="-127"/>
                <a:ea typeface="돋움" panose="020B0600000101010101" pitchFamily="50" charset="-127"/>
              </a:rPr>
              <a:t>1</a:t>
            </a:r>
            <a:r>
              <a:rPr lang="ko-KR" altLang="en-US" sz="1500" dirty="0">
                <a:latin typeface="돋움" panose="020B0600000101010101" pitchFamily="50" charset="-127"/>
                <a:ea typeface="돋움" panose="020B0600000101010101" pitchFamily="50" charset="-127"/>
              </a:rPr>
              <a:t>팀</a:t>
            </a:r>
            <a:r>
              <a:rPr lang="en-US" altLang="ko-KR" sz="1500" dirty="0"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</a:p>
        </p:txBody>
      </p:sp>
      <p:sp>
        <p:nvSpPr>
          <p:cNvPr id="27" name="TextBox 26"/>
          <p:cNvSpPr txBox="1"/>
          <p:nvPr userDrawn="1"/>
        </p:nvSpPr>
        <p:spPr>
          <a:xfrm>
            <a:off x="6174148" y="633740"/>
            <a:ext cx="142978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500" dirty="0">
                <a:latin typeface="돋움" panose="020B0600000101010101" pitchFamily="50" charset="-127"/>
                <a:ea typeface="돋움" panose="020B0600000101010101" pitchFamily="50" charset="-127"/>
              </a:rPr>
              <a:t>◆ 작품 정보</a:t>
            </a:r>
            <a:endParaRPr lang="en-US" altLang="ko-KR" sz="15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5219" y="229365"/>
            <a:ext cx="1333500" cy="34290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719" y="103660"/>
            <a:ext cx="1016182" cy="549568"/>
          </a:xfrm>
          <a:prstGeom prst="rect">
            <a:avLst/>
          </a:prstGeom>
        </p:spPr>
      </p:pic>
      <p:graphicFrame>
        <p:nvGraphicFramePr>
          <p:cNvPr id="13" name="표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102175631"/>
              </p:ext>
            </p:extLst>
          </p:nvPr>
        </p:nvGraphicFramePr>
        <p:xfrm>
          <a:off x="6174148" y="1008611"/>
          <a:ext cx="5730239" cy="5461063"/>
        </p:xfrm>
        <a:graphic>
          <a:graphicData uri="http://schemas.openxmlformats.org/drawingml/2006/table">
            <a:tbl>
              <a:tblPr/>
              <a:tblGrid>
                <a:gridCol w="623455">
                  <a:extLst>
                    <a:ext uri="{9D8B030D-6E8A-4147-A177-3AD203B41FA5}">
                      <a16:colId xmlns:a16="http://schemas.microsoft.com/office/drawing/2014/main" val="1212009452"/>
                    </a:ext>
                  </a:extLst>
                </a:gridCol>
                <a:gridCol w="5106784">
                  <a:extLst>
                    <a:ext uri="{9D8B030D-6E8A-4147-A177-3AD203B41FA5}">
                      <a16:colId xmlns:a16="http://schemas.microsoft.com/office/drawing/2014/main" val="1466005662"/>
                    </a:ext>
                  </a:extLst>
                </a:gridCol>
              </a:tblGrid>
              <a:tr h="40656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팀   명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363665"/>
                  </a:ext>
                </a:extLst>
              </a:tr>
              <a:tr h="43049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작품 명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FF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689404"/>
                  </a:ext>
                </a:extLst>
              </a:tr>
              <a:tr h="8316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문제점</a:t>
                      </a: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966721"/>
                  </a:ext>
                </a:extLst>
              </a:tr>
              <a:tr h="97247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개선 </a:t>
                      </a: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목표</a:t>
                      </a: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(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문제해결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)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299442"/>
                  </a:ext>
                </a:extLst>
              </a:tr>
              <a:tr h="281986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활동</a:t>
                      </a: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내용</a:t>
                      </a: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(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해커톤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)</a:t>
                      </a: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461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6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2"/>
          <p:cNvSpPr txBox="1"/>
          <p:nvPr userDrawn="1"/>
        </p:nvSpPr>
        <p:spPr>
          <a:xfrm>
            <a:off x="439696" y="141345"/>
            <a:ext cx="874333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spc="-150">
                <a:ln w="9525">
                  <a:solidFill>
                    <a:srgbClr val="00B050">
                      <a:alpha val="0"/>
                    </a:srgbClr>
                  </a:solidFill>
                </a:ln>
                <a:solidFill>
                  <a:srgbClr val="404040"/>
                </a:solidFill>
                <a:latin typeface="나눔스퀘어라운드OTF ExtraBold"/>
                <a:ea typeface="나눔스퀘어라운드OTF ExtraBold"/>
                <a:cs typeface="나눔스퀘어라운드OTF ExtraBold"/>
                <a:sym typeface="나눔스퀘어라운드OTF ExtraBold"/>
              </a:defRPr>
            </a:pPr>
            <a:r>
              <a:rPr lang="en-US" altLang="ko-KR" sz="2000" b="1" dirty="0">
                <a:latin typeface="휴먼고딕"/>
              </a:rPr>
              <a:t> </a:t>
            </a:r>
            <a:r>
              <a:rPr lang="en-US" altLang="ko-KR" sz="2000" b="1" dirty="0">
                <a:solidFill>
                  <a:schemeClr val="accent5">
                    <a:lumMod val="75000"/>
                  </a:schemeClr>
                </a:solidFill>
                <a:latin typeface="휴먼고딕"/>
              </a:rPr>
              <a:t>[</a:t>
            </a:r>
            <a:r>
              <a:rPr lang="ko-KR" altLang="en-US" sz="2000" b="1" dirty="0">
                <a:solidFill>
                  <a:schemeClr val="accent5">
                    <a:lumMod val="75000"/>
                  </a:schemeClr>
                </a:solidFill>
                <a:latin typeface="휴먼고딕"/>
              </a:rPr>
              <a:t>별첨</a:t>
            </a:r>
            <a:r>
              <a:rPr lang="en-US" altLang="ko-KR" sz="2000" b="1" dirty="0">
                <a:solidFill>
                  <a:schemeClr val="accent5">
                    <a:lumMod val="75000"/>
                  </a:schemeClr>
                </a:solidFill>
                <a:latin typeface="휴먼고딕"/>
              </a:rPr>
              <a:t>] </a:t>
            </a:r>
            <a:r>
              <a:rPr lang="en-US" altLang="ko-KR" sz="2000" b="1" dirty="0">
                <a:latin typeface="휴먼고딕"/>
              </a:rPr>
              <a:t> </a:t>
            </a:r>
            <a:r>
              <a:rPr lang="en-US" altLang="ko-KR" sz="1600" b="1" dirty="0" smtClean="0">
                <a:latin typeface="휴먼고딕"/>
              </a:rPr>
              <a:t>2024</a:t>
            </a:r>
            <a:r>
              <a:rPr lang="en-US" altLang="ko-KR" sz="1600" b="1" baseline="0" dirty="0" smtClean="0">
                <a:latin typeface="휴먼고딕"/>
              </a:rPr>
              <a:t> </a:t>
            </a:r>
            <a:r>
              <a:rPr lang="ko-KR" altLang="en-US" sz="1600" b="1" baseline="0" dirty="0">
                <a:latin typeface="휴먼고딕"/>
              </a:rPr>
              <a:t>전공 융합 경진대회</a:t>
            </a:r>
            <a:endParaRPr b="1" dirty="0">
              <a:ln w="9525">
                <a:solidFill>
                  <a:srgbClr val="A7A7A7"/>
                </a:solidFill>
              </a:ln>
              <a:solidFill>
                <a:srgbClr val="00449A"/>
              </a:solidFill>
              <a:effectLst/>
              <a:latin typeface="나눔스퀘어라운드OTF Bold"/>
              <a:ea typeface="나눔스퀘어라운드OTF Bold"/>
              <a:cs typeface="나눔스퀘어라운드OTF Bold"/>
              <a:sym typeface="나눔스퀘어라운드OTF Bold"/>
            </a:endParaRPr>
          </a:p>
        </p:txBody>
      </p:sp>
      <p:sp>
        <p:nvSpPr>
          <p:cNvPr id="8" name="직선 연결선 13"/>
          <p:cNvSpPr/>
          <p:nvPr userDrawn="1"/>
        </p:nvSpPr>
        <p:spPr>
          <a:xfrm>
            <a:off x="227666" y="549275"/>
            <a:ext cx="8688668" cy="0"/>
          </a:xfrm>
          <a:prstGeom prst="line">
            <a:avLst/>
          </a:prstGeom>
          <a:ln w="1270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graphicFrame>
        <p:nvGraphicFramePr>
          <p:cNvPr id="22" name="표 2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52113559"/>
              </p:ext>
            </p:extLst>
          </p:nvPr>
        </p:nvGraphicFramePr>
        <p:xfrm>
          <a:off x="299782" y="953658"/>
          <a:ext cx="11702828" cy="5523837"/>
        </p:xfrm>
        <a:graphic>
          <a:graphicData uri="http://schemas.openxmlformats.org/drawingml/2006/table">
            <a:tbl>
              <a:tblPr/>
              <a:tblGrid>
                <a:gridCol w="11702828">
                  <a:extLst>
                    <a:ext uri="{9D8B030D-6E8A-4147-A177-3AD203B41FA5}">
                      <a16:colId xmlns:a16="http://schemas.microsoft.com/office/drawing/2014/main" val="2655587250"/>
                    </a:ext>
                  </a:extLst>
                </a:gridCol>
              </a:tblGrid>
              <a:tr h="552383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363665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 userDrawn="1"/>
        </p:nvSpPr>
        <p:spPr>
          <a:xfrm>
            <a:off x="299782" y="630493"/>
            <a:ext cx="861655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500" dirty="0">
                <a:latin typeface="돋움" panose="020B0600000101010101" pitchFamily="50" charset="-127"/>
                <a:ea typeface="돋움" panose="020B0600000101010101" pitchFamily="50" charset="-127"/>
              </a:rPr>
              <a:t>◆ 추가 작성 및 부연 설명</a:t>
            </a:r>
            <a:r>
              <a:rPr lang="en-US" altLang="ko-KR" sz="1500" dirty="0"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500" dirty="0">
                <a:latin typeface="돋움" panose="020B0600000101010101" pitchFamily="50" charset="-127"/>
                <a:ea typeface="돋움" panose="020B0600000101010101" pitchFamily="50" charset="-127"/>
              </a:rPr>
              <a:t>자유양식</a:t>
            </a:r>
            <a:r>
              <a:rPr lang="en-US" altLang="ko-KR" sz="1500" dirty="0"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5219" y="229365"/>
            <a:ext cx="1333500" cy="34290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719" y="103660"/>
            <a:ext cx="1016182" cy="549568"/>
          </a:xfrm>
          <a:prstGeom prst="rect">
            <a:avLst/>
          </a:prstGeom>
        </p:spPr>
      </p:pic>
      <p:sp>
        <p:nvSpPr>
          <p:cNvPr id="14" name="TextBox 2">
            <a:extLst>
              <a:ext uri="{FF2B5EF4-FFF2-40B4-BE49-F238E27FC236}">
                <a16:creationId xmlns:a16="http://schemas.microsoft.com/office/drawing/2014/main" id="{6C3BBC35-2D24-A076-703D-3033E5F7D31A}"/>
              </a:ext>
            </a:extLst>
          </p:cNvPr>
          <p:cNvSpPr txBox="1"/>
          <p:nvPr userDrawn="1"/>
        </p:nvSpPr>
        <p:spPr>
          <a:xfrm>
            <a:off x="357447" y="6500484"/>
            <a:ext cx="11546939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800">
                <a:solidFill>
                  <a:srgbClr val="808080"/>
                </a:solidFill>
              </a:defRPr>
            </a:pPr>
            <a:r>
              <a:rPr lang="ko-KR" altLang="en-US" sz="900" dirty="0">
                <a:latin typeface="맑은 고딕" pitchFamily="50" charset="-127"/>
                <a:ea typeface="맑은 고딕" pitchFamily="50" charset="-127"/>
              </a:rPr>
              <a:t>대표 사진 및 활동 내용</a:t>
            </a:r>
            <a:r>
              <a:rPr lang="en-US" altLang="ko-KR" sz="90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900" dirty="0">
                <a:latin typeface="맑은 고딕" pitchFamily="50" charset="-127"/>
                <a:ea typeface="맑은 고딕" pitchFamily="50" charset="-127"/>
              </a:rPr>
              <a:t>아이디어톤</a:t>
            </a:r>
            <a:r>
              <a:rPr lang="en-US" altLang="ko-KR" sz="9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900" dirty="0" err="1">
                <a:latin typeface="맑은 고딕" pitchFamily="50" charset="-127"/>
                <a:ea typeface="맑은 고딕" pitchFamily="50" charset="-127"/>
              </a:rPr>
              <a:t>해커톤</a:t>
            </a:r>
            <a:r>
              <a:rPr lang="en-US" altLang="ko-KR" sz="9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900" dirty="0">
                <a:latin typeface="맑은 고딕" pitchFamily="50" charset="-127"/>
                <a:ea typeface="맑은 고딕" pitchFamily="50" charset="-127"/>
              </a:rPr>
              <a:t>기획의도</a:t>
            </a:r>
            <a:r>
              <a:rPr lang="en-US" altLang="ko-KR" sz="900" dirty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900" dirty="0">
                <a:latin typeface="맑은 고딕" pitchFamily="50" charset="-127"/>
                <a:ea typeface="맑은 고딕" pitchFamily="50" charset="-127"/>
              </a:rPr>
              <a:t>등 작품 정보 설명에 대한 추가 페이지는 </a:t>
            </a:r>
            <a:r>
              <a:rPr lang="en-US" altLang="ko-KR" sz="900" dirty="0"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ko-KR" altLang="en-US" sz="900" dirty="0">
                <a:latin typeface="맑은 고딕" pitchFamily="50" charset="-127"/>
                <a:ea typeface="맑은 고딕" pitchFamily="50" charset="-127"/>
              </a:rPr>
              <a:t>별첨</a:t>
            </a:r>
            <a:r>
              <a:rPr lang="en-US" altLang="ko-KR" sz="900" dirty="0">
                <a:latin typeface="맑은 고딕" pitchFamily="50" charset="-127"/>
                <a:ea typeface="맑은 고딕" pitchFamily="50" charset="-127"/>
              </a:rPr>
              <a:t>]</a:t>
            </a:r>
            <a:r>
              <a:rPr lang="ko-KR" altLang="en-US" sz="900" dirty="0">
                <a:latin typeface="맑은 고딕" pitchFamily="50" charset="-127"/>
                <a:ea typeface="맑은 고딕" pitchFamily="50" charset="-127"/>
              </a:rPr>
              <a:t>최대 </a:t>
            </a:r>
            <a:r>
              <a:rPr lang="en-US" altLang="ko-KR" sz="900" dirty="0"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900" dirty="0">
                <a:latin typeface="맑은 고딕" pitchFamily="50" charset="-127"/>
                <a:ea typeface="맑은 고딕" pitchFamily="50" charset="-127"/>
              </a:rPr>
              <a:t>쪽 이내로 가능합니다</a:t>
            </a:r>
            <a:r>
              <a:rPr lang="en-US" altLang="ko-KR" sz="900" dirty="0">
                <a:latin typeface="맑은 고딕" pitchFamily="50" charset="-127"/>
                <a:ea typeface="맑은 고딕" pitchFamily="50" charset="-127"/>
              </a:rPr>
              <a:t>. </a:t>
            </a:r>
            <a:endParaRPr sz="9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Box 2">
            <a:extLst>
              <a:ext uri="{FF2B5EF4-FFF2-40B4-BE49-F238E27FC236}">
                <a16:creationId xmlns:a16="http://schemas.microsoft.com/office/drawing/2014/main" id="{12D26CC5-7052-FE1A-C9AE-A5BFFC73897C}"/>
              </a:ext>
            </a:extLst>
          </p:cNvPr>
          <p:cNvSpPr txBox="1"/>
          <p:nvPr userDrawn="1"/>
        </p:nvSpPr>
        <p:spPr>
          <a:xfrm>
            <a:off x="7649254" y="335569"/>
            <a:ext cx="1500326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800">
                <a:solidFill>
                  <a:srgbClr val="808080"/>
                </a:solidFill>
              </a:defRPr>
            </a:pPr>
            <a:r>
              <a:rPr lang="en-US" altLang="ko-KR" sz="900" dirty="0">
                <a:solidFill>
                  <a:srgbClr val="5181BE"/>
                </a:solidFill>
                <a:latin typeface="맑은 고딕" pitchFamily="50" charset="-127"/>
                <a:ea typeface="맑은 고딕" pitchFamily="50" charset="-127"/>
              </a:rPr>
              <a:t>※</a:t>
            </a:r>
            <a:r>
              <a:rPr lang="ko-KR" altLang="en-US" sz="900" dirty="0">
                <a:solidFill>
                  <a:srgbClr val="5181BE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900" dirty="0">
                <a:solidFill>
                  <a:srgbClr val="5181BE"/>
                </a:solidFill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ko-KR" altLang="en-US" sz="900" dirty="0">
                <a:solidFill>
                  <a:srgbClr val="5181BE"/>
                </a:solidFill>
                <a:latin typeface="맑은 고딕" pitchFamily="50" charset="-127"/>
                <a:ea typeface="맑은 고딕" pitchFamily="50" charset="-127"/>
              </a:rPr>
              <a:t>별첨</a:t>
            </a:r>
            <a:r>
              <a:rPr lang="en-US" altLang="ko-KR" sz="900" dirty="0">
                <a:solidFill>
                  <a:srgbClr val="5181BE"/>
                </a:solidFill>
                <a:latin typeface="맑은 고딕" pitchFamily="50" charset="-127"/>
                <a:ea typeface="맑은 고딕" pitchFamily="50" charset="-127"/>
              </a:rPr>
              <a:t>] </a:t>
            </a:r>
            <a:r>
              <a:rPr lang="ko-KR" altLang="en-US" sz="900" dirty="0">
                <a:solidFill>
                  <a:srgbClr val="5181BE"/>
                </a:solidFill>
                <a:latin typeface="맑은 고딕" pitchFamily="50" charset="-127"/>
                <a:ea typeface="맑은 고딕" pitchFamily="50" charset="-127"/>
              </a:rPr>
              <a:t>필수 사항 아님</a:t>
            </a:r>
            <a:endParaRPr sz="900" dirty="0">
              <a:solidFill>
                <a:srgbClr val="5181BE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47056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888741AA-E08E-2246-C388-DCDCAFDDBE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422218"/>
              </p:ext>
            </p:extLst>
          </p:nvPr>
        </p:nvGraphicFramePr>
        <p:xfrm>
          <a:off x="6174148" y="1008611"/>
          <a:ext cx="5730239" cy="5461063"/>
        </p:xfrm>
        <a:graphic>
          <a:graphicData uri="http://schemas.openxmlformats.org/drawingml/2006/table">
            <a:tbl>
              <a:tblPr/>
              <a:tblGrid>
                <a:gridCol w="623455">
                  <a:extLst>
                    <a:ext uri="{9D8B030D-6E8A-4147-A177-3AD203B41FA5}">
                      <a16:colId xmlns:a16="http://schemas.microsoft.com/office/drawing/2014/main" val="1212009452"/>
                    </a:ext>
                  </a:extLst>
                </a:gridCol>
                <a:gridCol w="5106784">
                  <a:extLst>
                    <a:ext uri="{9D8B030D-6E8A-4147-A177-3AD203B41FA5}">
                      <a16:colId xmlns:a16="http://schemas.microsoft.com/office/drawing/2014/main" val="1466005662"/>
                    </a:ext>
                  </a:extLst>
                </a:gridCol>
              </a:tblGrid>
              <a:tr h="40656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팀   명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363665"/>
                  </a:ext>
                </a:extLst>
              </a:tr>
              <a:tr h="43049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작품 명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 dirty="0">
                        <a:solidFill>
                          <a:srgbClr val="0000FF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689404"/>
                  </a:ext>
                </a:extLst>
              </a:tr>
              <a:tr h="8316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문제점</a:t>
                      </a: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966721"/>
                  </a:ext>
                </a:extLst>
              </a:tr>
              <a:tr h="97247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개선 </a:t>
                      </a: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목표</a:t>
                      </a: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(</a:t>
                      </a: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문제해결</a:t>
                      </a: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)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299442"/>
                  </a:ext>
                </a:extLst>
              </a:tr>
              <a:tr h="281986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활동</a:t>
                      </a: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내용</a:t>
                      </a: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(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해커톤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)</a:t>
                      </a: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461220"/>
                  </a:ext>
                </a:extLst>
              </a:tr>
            </a:tbl>
          </a:graphicData>
        </a:graphic>
      </p:graphicFrame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B3111885-6932-FFAC-6FB4-D665CF827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019651"/>
              </p:ext>
            </p:extLst>
          </p:nvPr>
        </p:nvGraphicFramePr>
        <p:xfrm>
          <a:off x="299782" y="1003174"/>
          <a:ext cx="5730238" cy="2638139"/>
        </p:xfrm>
        <a:graphic>
          <a:graphicData uri="http://schemas.openxmlformats.org/drawingml/2006/table">
            <a:tbl>
              <a:tblPr/>
              <a:tblGrid>
                <a:gridCol w="516964">
                  <a:extLst>
                    <a:ext uri="{9D8B030D-6E8A-4147-A177-3AD203B41FA5}">
                      <a16:colId xmlns:a16="http://schemas.microsoft.com/office/drawing/2014/main" val="1212009452"/>
                    </a:ext>
                  </a:extLst>
                </a:gridCol>
                <a:gridCol w="630314">
                  <a:extLst>
                    <a:ext uri="{9D8B030D-6E8A-4147-A177-3AD203B41FA5}">
                      <a16:colId xmlns:a16="http://schemas.microsoft.com/office/drawing/2014/main" val="1466005662"/>
                    </a:ext>
                  </a:extLst>
                </a:gridCol>
                <a:gridCol w="947528">
                  <a:extLst>
                    <a:ext uri="{9D8B030D-6E8A-4147-A177-3AD203B41FA5}">
                      <a16:colId xmlns:a16="http://schemas.microsoft.com/office/drawing/2014/main" val="609658708"/>
                    </a:ext>
                  </a:extLst>
                </a:gridCol>
                <a:gridCol w="781397">
                  <a:extLst>
                    <a:ext uri="{9D8B030D-6E8A-4147-A177-3AD203B41FA5}">
                      <a16:colId xmlns:a16="http://schemas.microsoft.com/office/drawing/2014/main" val="174250296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958711143"/>
                    </a:ext>
                  </a:extLst>
                </a:gridCol>
                <a:gridCol w="1467438">
                  <a:extLst>
                    <a:ext uri="{9D8B030D-6E8A-4147-A177-3AD203B41FA5}">
                      <a16:colId xmlns:a16="http://schemas.microsoft.com/office/drawing/2014/main" val="4075364974"/>
                    </a:ext>
                  </a:extLst>
                </a:gridCol>
                <a:gridCol w="1020837">
                  <a:extLst>
                    <a:ext uri="{9D8B030D-6E8A-4147-A177-3AD203B41FA5}">
                      <a16:colId xmlns:a16="http://schemas.microsoft.com/office/drawing/2014/main" val="2655587250"/>
                    </a:ext>
                  </a:extLst>
                </a:gridCol>
              </a:tblGrid>
              <a:tr h="3180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>
                          <a:solidFill>
                            <a:srgbClr val="0000CC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팀  명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학과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학번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학년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담당 업무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(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역할 및 기능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)</a:t>
                      </a:r>
                      <a:endParaRPr lang="ko-KR" altLang="en-US" sz="900" b="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363665"/>
                  </a:ext>
                </a:extLst>
              </a:tr>
              <a:tr h="21616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구분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이름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학과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학번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학년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연락처</a:t>
                      </a:r>
                      <a:r>
                        <a:rPr kumimoji="0" lang="en-US" altLang="ko-K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(</a:t>
                      </a:r>
                      <a:r>
                        <a:rPr kumimoji="0" lang="ko-KR" altLang="en-US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핸드폰</a:t>
                      </a:r>
                      <a:r>
                        <a:rPr kumimoji="0" lang="en-US" altLang="ko-K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)</a:t>
                      </a:r>
                      <a:endParaRPr lang="ko-KR" altLang="en-US" dirty="0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담당 업무</a:t>
                      </a:r>
                      <a:endParaRPr lang="en-US" altLang="ko-KR" sz="9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(</a:t>
                      </a:r>
                      <a:r>
                        <a:rPr lang="ko-KR" altLang="en-US" sz="900" b="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역할 및 기능</a:t>
                      </a:r>
                      <a:r>
                        <a:rPr lang="en-US" altLang="ko-KR" sz="900" b="0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)</a:t>
                      </a:r>
                      <a:endParaRPr lang="ko-KR" altLang="en-US" sz="900" b="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467177"/>
                  </a:ext>
                </a:extLst>
              </a:tr>
              <a:tr h="1757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e-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메일 주소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8456758"/>
                  </a:ext>
                </a:extLst>
              </a:tr>
              <a:tr h="19157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chemeClr val="tx1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팀장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 err="1">
                          <a:solidFill>
                            <a:schemeClr val="tx1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김예시</a:t>
                      </a:r>
                      <a:endParaRPr lang="ko-KR" altLang="en-US" sz="900" kern="0" spc="0" dirty="0">
                        <a:solidFill>
                          <a:schemeClr val="tx1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가천학과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돋움" panose="020B0600000101010101" pitchFamily="50" charset="-127"/>
                          <a:ea typeface="돋움" panose="020B0600000101010101" pitchFamily="50" charset="-127"/>
                          <a:cs typeface="+mn-cs"/>
                        </a:rPr>
                        <a:t>202212345</a:t>
                      </a:r>
                      <a:endParaRPr kumimoji="0" lang="ko-KR" altLang="en-US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돋움" panose="020B0600000101010101" pitchFamily="50" charset="-127"/>
                        <a:ea typeface="돋움" panose="020B0600000101010101" pitchFamily="50" charset="-127"/>
                        <a:cs typeface="+mn-cs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chemeClr val="tx1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1</a:t>
                      </a:r>
                      <a:endParaRPr lang="ko-KR" altLang="en-US" sz="900" kern="0" spc="0" dirty="0">
                        <a:solidFill>
                          <a:schemeClr val="tx1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chemeClr val="tx1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010-0000-0000</a:t>
                      </a:r>
                      <a:endParaRPr lang="ko-KR" altLang="en-US" sz="900" kern="0" spc="0" dirty="0">
                        <a:solidFill>
                          <a:schemeClr val="tx1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kern="0" spc="0" dirty="0">
                          <a:solidFill>
                            <a:schemeClr val="tx1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영상 대본</a:t>
                      </a:r>
                      <a:r>
                        <a:rPr lang="en-US" altLang="ko-KR" sz="900" kern="0" spc="0" dirty="0">
                          <a:solidFill>
                            <a:schemeClr val="tx1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 </a:t>
                      </a:r>
                      <a:r>
                        <a:rPr lang="ko-KR" altLang="en-US" sz="900" kern="0" spc="0" dirty="0">
                          <a:solidFill>
                            <a:schemeClr val="tx1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작성</a:t>
                      </a:r>
                      <a:r>
                        <a:rPr lang="en-US" altLang="ko-KR" sz="900" kern="0" spc="0" dirty="0">
                          <a:solidFill>
                            <a:schemeClr val="tx1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 </a:t>
                      </a:r>
                      <a:r>
                        <a:rPr lang="ko-KR" altLang="en-US" sz="900" kern="0" spc="0" dirty="0">
                          <a:solidFill>
                            <a:schemeClr val="tx1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및 영상 편집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689404"/>
                  </a:ext>
                </a:extLst>
              </a:tr>
              <a:tr h="1915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kern="0" spc="0" dirty="0">
                          <a:solidFill>
                            <a:schemeClr val="tx1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artechne@gachon.ac.kr</a:t>
                      </a:r>
                      <a:endParaRPr lang="ko-KR" altLang="en-US" sz="900" kern="0" spc="0" dirty="0">
                        <a:solidFill>
                          <a:schemeClr val="tx1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고딕"/>
                        <a:ea typeface="휴먼고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409331"/>
                  </a:ext>
                </a:extLst>
              </a:tr>
              <a:tr h="19157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팀원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1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altLang="ko-KR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966721"/>
                  </a:ext>
                </a:extLst>
              </a:tr>
              <a:tr h="1915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고딕"/>
                        <a:ea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26256"/>
                  </a:ext>
                </a:extLst>
              </a:tr>
              <a:tr h="19157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팀원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2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96094"/>
                  </a:ext>
                </a:extLst>
              </a:tr>
              <a:tr h="1915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고딕"/>
                        <a:ea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618801"/>
                  </a:ext>
                </a:extLst>
              </a:tr>
              <a:tr h="19157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팀원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3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888264"/>
                  </a:ext>
                </a:extLst>
              </a:tr>
              <a:tr h="1915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13557"/>
                  </a:ext>
                </a:extLst>
              </a:tr>
              <a:tr h="19157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팀원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4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885740"/>
                  </a:ext>
                </a:extLst>
              </a:tr>
              <a:tr h="1915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9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399077"/>
                  </a:ext>
                </a:extLst>
              </a:tr>
            </a:tbl>
          </a:graphicData>
        </a:graphic>
      </p:graphicFrame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CD924D16-95CB-0F73-998B-C0C0DD77C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833534"/>
              </p:ext>
            </p:extLst>
          </p:nvPr>
        </p:nvGraphicFramePr>
        <p:xfrm>
          <a:off x="299782" y="4011040"/>
          <a:ext cx="5730238" cy="2468126"/>
        </p:xfrm>
        <a:graphic>
          <a:graphicData uri="http://schemas.openxmlformats.org/drawingml/2006/table">
            <a:tbl>
              <a:tblPr/>
              <a:tblGrid>
                <a:gridCol w="5730238">
                  <a:extLst>
                    <a:ext uri="{9D8B030D-6E8A-4147-A177-3AD203B41FA5}">
                      <a16:colId xmlns:a16="http://schemas.microsoft.com/office/drawing/2014/main" val="2655587250"/>
                    </a:ext>
                  </a:extLst>
                </a:gridCol>
              </a:tblGrid>
              <a:tr h="246812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36366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C576510-794C-10C1-4B22-8CFE30FDCB66}"/>
              </a:ext>
            </a:extLst>
          </p:cNvPr>
          <p:cNvSpPr txBox="1"/>
          <p:nvPr/>
        </p:nvSpPr>
        <p:spPr>
          <a:xfrm>
            <a:off x="6875929" y="1258008"/>
            <a:ext cx="4939553" cy="17186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/>
              <a:t>* </a:t>
            </a:r>
            <a:r>
              <a:rPr lang="ko-KR" altLang="en-US" sz="1200" dirty="0"/>
              <a:t>결과보고서 제출 시 </a:t>
            </a:r>
            <a:r>
              <a:rPr lang="en-US" altLang="ko-KR" sz="1200" dirty="0" err="1"/>
              <a:t>ppt</a:t>
            </a:r>
            <a:r>
              <a:rPr lang="en-US" altLang="ko-KR" sz="1200" dirty="0"/>
              <a:t> </a:t>
            </a:r>
            <a:r>
              <a:rPr lang="ko-KR" altLang="en-US" sz="1200" b="1" u="sng" dirty="0"/>
              <a:t>원본 파일</a:t>
            </a:r>
            <a:r>
              <a:rPr lang="ko-KR" altLang="en-US" sz="1200" dirty="0"/>
              <a:t>로 제출</a:t>
            </a: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en-US" altLang="ko-KR" sz="1200" dirty="0"/>
              <a:t>   (</a:t>
            </a:r>
            <a:r>
              <a:rPr lang="en-US" altLang="ko-KR" sz="1200" dirty="0" err="1"/>
              <a:t>ppt.show</a:t>
            </a:r>
            <a:r>
              <a:rPr lang="en-US" altLang="ko-KR" sz="1200" dirty="0"/>
              <a:t>, word, pdf </a:t>
            </a:r>
            <a:r>
              <a:rPr lang="ko-KR" altLang="en-US" sz="1200" dirty="0"/>
              <a:t>변환 금지</a:t>
            </a:r>
            <a:r>
              <a:rPr lang="en-US" altLang="ko-KR" sz="1200" dirty="0"/>
              <a:t>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b="1" dirty="0">
                <a:solidFill>
                  <a:srgbClr val="0000CC"/>
                </a:solidFill>
              </a:rPr>
              <a:t>파일명</a:t>
            </a:r>
            <a:r>
              <a:rPr lang="en-US" altLang="ko-KR" sz="1200" b="1" dirty="0">
                <a:solidFill>
                  <a:srgbClr val="0000CC"/>
                </a:solidFill>
              </a:rPr>
              <a:t>: ‘</a:t>
            </a:r>
            <a:r>
              <a:rPr lang="ko-KR" altLang="en-US" sz="1200" b="1" dirty="0" err="1">
                <a:solidFill>
                  <a:srgbClr val="0000CC"/>
                </a:solidFill>
              </a:rPr>
              <a:t>팀이름</a:t>
            </a:r>
            <a:r>
              <a:rPr lang="en-US" altLang="ko-KR" sz="1200" b="1" dirty="0">
                <a:solidFill>
                  <a:srgbClr val="0000CC"/>
                </a:solidFill>
              </a:rPr>
              <a:t>’ </a:t>
            </a:r>
            <a:r>
              <a:rPr lang="ko-KR" altLang="en-US" sz="1200" dirty="0"/>
              <a:t>으로 통일할 것</a:t>
            </a:r>
            <a:endParaRPr lang="en-US" altLang="ko-KR" sz="1200" dirty="0"/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/>
              <a:t>평가위원 심사가 용이하도록 적절한 글자크기</a:t>
            </a:r>
            <a:r>
              <a:rPr lang="en-US" altLang="ko-KR" sz="1200" dirty="0"/>
              <a:t>, </a:t>
            </a:r>
            <a:r>
              <a:rPr lang="ko-KR" altLang="en-US" sz="1200" dirty="0"/>
              <a:t>간격으로 작성</a:t>
            </a:r>
            <a:endParaRPr lang="en-US" altLang="ko-KR" sz="1200" dirty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/>
              <a:t>본 안내 문구는 삭제 후 제출</a:t>
            </a:r>
            <a:endParaRPr lang="en-US" altLang="ko-KR" sz="1200" dirty="0"/>
          </a:p>
        </p:txBody>
      </p:sp>
    </p:spTree>
    <p:extLst>
      <p:ext uri="{BB962C8B-B14F-4D97-AF65-F5344CB8AC3E}">
        <p14:creationId xmlns:p14="http://schemas.microsoft.com/office/powerpoint/2010/main" val="2142672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E0325BE-C678-619A-5DF1-E3CBE5A45DDA}"/>
              </a:ext>
            </a:extLst>
          </p:cNvPr>
          <p:cNvSpPr txBox="1"/>
          <p:nvPr/>
        </p:nvSpPr>
        <p:spPr>
          <a:xfrm>
            <a:off x="6875929" y="1174378"/>
            <a:ext cx="4939553" cy="17186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/>
              <a:t>본 페이지는 </a:t>
            </a:r>
            <a:r>
              <a:rPr lang="en-US" altLang="ko-KR" sz="1200" dirty="0"/>
              <a:t>[</a:t>
            </a:r>
            <a:r>
              <a:rPr lang="ko-KR" altLang="en-US" sz="1200" dirty="0"/>
              <a:t>별첨</a:t>
            </a:r>
            <a:r>
              <a:rPr lang="en-US" altLang="ko-KR" sz="1200" dirty="0"/>
              <a:t>] </a:t>
            </a:r>
            <a:r>
              <a:rPr lang="ko-KR" altLang="en-US" sz="1200" dirty="0"/>
              <a:t>추가 작성 페이지</a:t>
            </a:r>
            <a:r>
              <a:rPr lang="en-US" altLang="ko-KR" sz="1200" dirty="0"/>
              <a:t>(</a:t>
            </a:r>
            <a:r>
              <a:rPr lang="ko-KR" altLang="en-US" sz="1200" dirty="0"/>
              <a:t>최대</a:t>
            </a:r>
            <a:r>
              <a:rPr lang="en-US" altLang="ko-KR" sz="1200" dirty="0"/>
              <a:t>2</a:t>
            </a:r>
            <a:r>
              <a:rPr lang="ko-KR" altLang="en-US" sz="1200" dirty="0"/>
              <a:t>쪽 추가 가능</a:t>
            </a:r>
            <a:r>
              <a:rPr lang="en-US" altLang="ko-KR" sz="1200" dirty="0"/>
              <a:t>)</a:t>
            </a:r>
            <a:r>
              <a:rPr lang="ko-KR" altLang="en-US" sz="1200" dirty="0"/>
              <a:t> 이므로  </a:t>
            </a:r>
            <a:r>
              <a:rPr lang="ko-KR" altLang="en-US" sz="1200" dirty="0">
                <a:solidFill>
                  <a:srgbClr val="FF0000"/>
                </a:solidFill>
              </a:rPr>
              <a:t>필수 사항이 아님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u="sng" dirty="0"/>
              <a:t>추가 페이지가 필요하지 않을 경우</a:t>
            </a:r>
            <a:r>
              <a:rPr lang="en-US" altLang="ko-KR" sz="1200" u="sng" dirty="0"/>
              <a:t>, </a:t>
            </a:r>
            <a:r>
              <a:rPr lang="ko-KR" altLang="en-US" sz="1200" u="sng" dirty="0"/>
              <a:t>본 페이지 삭제할 것</a:t>
            </a:r>
            <a:endParaRPr lang="en-US" altLang="ko-KR" sz="1200" u="sng" dirty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/>
              <a:t>본 안내 문구는 삭제 후 제출</a:t>
            </a:r>
            <a:endParaRPr lang="en-US" altLang="ko-KR" sz="1200" dirty="0"/>
          </a:p>
        </p:txBody>
      </p:sp>
    </p:spTree>
    <p:extLst>
      <p:ext uri="{BB962C8B-B14F-4D97-AF65-F5344CB8AC3E}">
        <p14:creationId xmlns:p14="http://schemas.microsoft.com/office/powerpoint/2010/main" val="3541703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133</Words>
  <Application>Microsoft Office PowerPoint</Application>
  <PresentationFormat>와이드스크린</PresentationFormat>
  <Paragraphs>43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나눔스퀘어라운드OTF Bold</vt:lpstr>
      <vt:lpstr>나눔스퀘어라운드OTF ExtraBold</vt:lpstr>
      <vt:lpstr>돋움</vt:lpstr>
      <vt:lpstr>맑은 고딕</vt:lpstr>
      <vt:lpstr>휴먼고딕</vt:lpstr>
      <vt:lpstr>Arial</vt:lpstr>
      <vt:lpstr>Office 테마</vt:lpstr>
      <vt:lpstr>1_Office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User</dc:creator>
  <cp:lastModifiedBy>GC</cp:lastModifiedBy>
  <cp:revision>62</cp:revision>
  <dcterms:created xsi:type="dcterms:W3CDTF">2020-04-03T04:41:56Z</dcterms:created>
  <dcterms:modified xsi:type="dcterms:W3CDTF">2024-03-18T02:52:15Z</dcterms:modified>
</cp:coreProperties>
</file>