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C" initials="G" lastIdx="0" clrIdx="0">
    <p:extLst>
      <p:ext uri="{19B8F6BF-5375-455C-9EA6-DF929625EA0E}">
        <p15:presenceInfo xmlns:p15="http://schemas.microsoft.com/office/powerpoint/2012/main" userId="G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22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180" y="120"/>
      </p:cViewPr>
      <p:guideLst>
        <p:guide orient="horz" pos="2183"/>
        <p:guide pos="381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4195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2"/>
          <p:cNvSpPr txBox="1"/>
          <p:nvPr userDrawn="1"/>
        </p:nvSpPr>
        <p:spPr>
          <a:xfrm>
            <a:off x="227665" y="327434"/>
            <a:ext cx="874333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000" spc="-150">
                <a:ln w="9525">
                  <a:solidFill>
                    <a:srgbClr val="00B050">
                      <a:alpha val="0"/>
                    </a:srgbClr>
                  </a:solidFill>
                </a:ln>
                <a:solidFill>
                  <a:srgbClr val="404040"/>
                </a:solidFill>
                <a:latin typeface="나눔스퀘어라운드OTF ExtraBold"/>
                <a:ea typeface="나눔스퀘어라운드OTF ExtraBold"/>
                <a:cs typeface="나눔스퀘어라운드OTF ExtraBold"/>
                <a:sym typeface="나눔스퀘어라운드OTF ExtraBold"/>
              </a:defRPr>
            </a:pPr>
            <a:r>
              <a:rPr lang="ko-KR" altLang="en-US" baseline="0" dirty="0" err="1">
                <a:ln w="9525">
                  <a:solidFill>
                    <a:srgbClr val="535353"/>
                  </a:solidFill>
                </a:ln>
                <a:solidFill>
                  <a:srgbClr val="535353"/>
                </a:solidFill>
                <a:latin typeface="나눔스퀘어라운드OTF ExtraBold"/>
                <a:ea typeface="맑은 고딕" panose="020B0503020000020004" pitchFamily="50" charset="-127"/>
                <a:sym typeface="나눔스퀘어라운드OTF ExtraBold"/>
              </a:rPr>
              <a:t>가천인사이드</a:t>
            </a:r>
            <a:r>
              <a:rPr lang="en-US" altLang="ko-KR" baseline="0" dirty="0">
                <a:ln w="9525">
                  <a:solidFill>
                    <a:srgbClr val="535353"/>
                  </a:solidFill>
                </a:ln>
                <a:solidFill>
                  <a:srgbClr val="535353"/>
                </a:solidFill>
                <a:latin typeface="나눔스퀘어라운드OTF ExtraBold"/>
                <a:ea typeface="맑은 고딕" panose="020B0503020000020004" pitchFamily="50" charset="-127"/>
                <a:sym typeface="나눔스퀘어라운드OTF ExtraBold"/>
              </a:rPr>
              <a:t>(2022) </a:t>
            </a:r>
            <a:r>
              <a:rPr lang="ko-KR" altLang="en-US" baseline="0" dirty="0">
                <a:ln w="9525">
                  <a:solidFill>
                    <a:srgbClr val="535353"/>
                  </a:solidFill>
                </a:ln>
                <a:solidFill>
                  <a:srgbClr val="535353"/>
                </a:solidFill>
                <a:latin typeface="나눔스퀘어라운드OTF ExtraBold"/>
                <a:ea typeface="맑은 고딕" panose="020B0503020000020004" pitchFamily="50" charset="-127"/>
                <a:sym typeface="나눔스퀘어라운드OTF ExtraBold"/>
              </a:rPr>
              <a:t> </a:t>
            </a:r>
            <a:r>
              <a:rPr lang="ko-KR" altLang="en-US" baseline="0" dirty="0">
                <a:ln w="9525">
                  <a:solidFill>
                    <a:srgbClr val="A7A7A7"/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나눔스퀘어라운드OTF Bold"/>
              </a:rPr>
              <a:t>「작품설명서</a:t>
            </a:r>
            <a:r>
              <a:rPr dirty="0">
                <a:ln w="9525">
                  <a:solidFill>
                    <a:srgbClr val="A7A7A7"/>
                  </a:solidFill>
                </a:ln>
                <a:solidFill>
                  <a:schemeClr val="tx1"/>
                </a:solidFill>
                <a:latin typeface="나눔스퀘어라운드OTF Bold"/>
                <a:ea typeface="나눔스퀘어라운드OTF Bold"/>
                <a:cs typeface="나눔스퀘어라운드OTF Bold"/>
                <a:sym typeface="나눔스퀘어라운드OTF Bold"/>
              </a:rPr>
              <a:t>」</a:t>
            </a:r>
          </a:p>
        </p:txBody>
      </p:sp>
      <p:sp>
        <p:nvSpPr>
          <p:cNvPr id="8" name="직선 연결선 13"/>
          <p:cNvSpPr/>
          <p:nvPr userDrawn="1"/>
        </p:nvSpPr>
        <p:spPr>
          <a:xfrm flipV="1">
            <a:off x="227665" y="779577"/>
            <a:ext cx="11549468" cy="781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" name="TextBox 2"/>
          <p:cNvSpPr txBox="1"/>
          <p:nvPr userDrawn="1"/>
        </p:nvSpPr>
        <p:spPr>
          <a:xfrm>
            <a:off x="551163" y="6469858"/>
            <a:ext cx="6797274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800">
                <a:solidFill>
                  <a:srgbClr val="808080"/>
                </a:solidFill>
              </a:defRPr>
            </a:pPr>
            <a:r>
              <a:rPr sz="900" i="0" dirty="0" err="1"/>
              <a:t>심사를</a:t>
            </a:r>
            <a:r>
              <a:rPr sz="900" i="0" dirty="0"/>
              <a:t> </a:t>
            </a:r>
            <a:r>
              <a:rPr sz="900" i="0" dirty="0" err="1"/>
              <a:t>위해</a:t>
            </a:r>
            <a:r>
              <a:rPr sz="900" i="0" dirty="0"/>
              <a:t> </a:t>
            </a:r>
            <a:r>
              <a:rPr sz="900" i="0" dirty="0" err="1"/>
              <a:t>양식을</a:t>
            </a:r>
            <a:r>
              <a:rPr sz="900" i="0" dirty="0"/>
              <a:t> 꼭 </a:t>
            </a:r>
            <a:r>
              <a:rPr sz="900" i="0" dirty="0" err="1"/>
              <a:t>지켜주시기</a:t>
            </a:r>
            <a:r>
              <a:rPr sz="900" i="0" dirty="0"/>
              <a:t> </a:t>
            </a:r>
            <a:r>
              <a:rPr sz="900" i="0" dirty="0" err="1"/>
              <a:t>바라며</a:t>
            </a:r>
            <a:r>
              <a:rPr sz="900" i="0" dirty="0"/>
              <a:t>, </a:t>
            </a:r>
            <a:r>
              <a:rPr sz="900" i="0" dirty="0" err="1"/>
              <a:t>공란이</a:t>
            </a:r>
            <a:r>
              <a:rPr sz="900" i="0" dirty="0"/>
              <a:t> </a:t>
            </a:r>
            <a:r>
              <a:rPr sz="900" i="0" dirty="0" err="1"/>
              <a:t>없도록</a:t>
            </a:r>
            <a:r>
              <a:rPr sz="900" i="0" dirty="0"/>
              <a:t> </a:t>
            </a:r>
            <a:r>
              <a:rPr sz="900" i="0" dirty="0" err="1"/>
              <a:t>모두</a:t>
            </a:r>
            <a:r>
              <a:rPr sz="900" i="0" dirty="0"/>
              <a:t> </a:t>
            </a:r>
            <a:r>
              <a:rPr sz="900" i="0" dirty="0" err="1"/>
              <a:t>기입</a:t>
            </a:r>
            <a:r>
              <a:rPr sz="900" i="0" dirty="0"/>
              <a:t> </a:t>
            </a:r>
            <a:r>
              <a:rPr sz="900" i="0" dirty="0" err="1"/>
              <a:t>바랍니다</a:t>
            </a:r>
            <a:r>
              <a:rPr sz="900" i="0" dirty="0"/>
              <a:t>.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61956" y="1073555"/>
            <a:ext cx="1747468" cy="307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latin typeface="+mj-lt"/>
              </a:rPr>
              <a:t>1. </a:t>
            </a:r>
            <a:r>
              <a:rPr lang="ko-KR" altLang="en-US" sz="1400" b="1" dirty="0">
                <a:latin typeface="+mj-lt"/>
              </a:rPr>
              <a:t>기본정보</a:t>
            </a:r>
            <a:r>
              <a:rPr lang="en-US" altLang="ko-KR" sz="1400" b="1" dirty="0">
                <a:latin typeface="+mj-lt"/>
              </a:rPr>
              <a:t> </a:t>
            </a:r>
            <a:endParaRPr lang="ko-KR" altLang="en-US" sz="1400" b="1" dirty="0">
              <a:latin typeface="+mj-lt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61955" y="2794756"/>
            <a:ext cx="1708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latin typeface="+mj-lt"/>
              </a:rPr>
              <a:t>2. </a:t>
            </a:r>
            <a:r>
              <a:rPr lang="ko-KR" altLang="en-US" sz="1400" b="1" dirty="0" err="1">
                <a:latin typeface="+mj-lt"/>
              </a:rPr>
              <a:t>작품명</a:t>
            </a:r>
            <a:endParaRPr lang="ko-KR" altLang="en-US" sz="1400" b="1" dirty="0">
              <a:latin typeface="+mj-lt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461955" y="3798367"/>
            <a:ext cx="3343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latin typeface="+mj-lt"/>
              </a:rPr>
              <a:t>3. </a:t>
            </a:r>
            <a:r>
              <a:rPr lang="ko-KR" altLang="en-US" sz="1400" b="1" dirty="0">
                <a:latin typeface="+mj-lt"/>
              </a:rPr>
              <a:t>포토샵 내용 </a:t>
            </a:r>
            <a:r>
              <a:rPr lang="en-US" altLang="ko-KR" sz="1200" b="1" dirty="0">
                <a:latin typeface="+mj-lt"/>
              </a:rPr>
              <a:t>(</a:t>
            </a:r>
            <a:r>
              <a:rPr lang="ko-KR" altLang="en-US" sz="1200" b="1" dirty="0">
                <a:latin typeface="+mj-lt"/>
              </a:rPr>
              <a:t>해당자만 기재</a:t>
            </a:r>
            <a:r>
              <a:rPr lang="en-US" altLang="ko-KR" sz="1200" b="1" dirty="0">
                <a:latin typeface="+mj-lt"/>
              </a:rPr>
              <a:t>)</a:t>
            </a:r>
            <a:r>
              <a:rPr lang="ko-KR" altLang="en-US" sz="1200" b="1" dirty="0">
                <a:latin typeface="+mj-lt"/>
              </a:rPr>
              <a:t> 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6457546" y="1073555"/>
            <a:ext cx="3238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latin typeface="+mj-lt"/>
              </a:rPr>
              <a:t>4. </a:t>
            </a:r>
            <a:r>
              <a:rPr lang="ko-KR" altLang="en-US" sz="1400" b="1" dirty="0" err="1">
                <a:latin typeface="+mj-lt"/>
              </a:rPr>
              <a:t>작품설명</a:t>
            </a:r>
            <a:endParaRPr lang="ko-KR" altLang="en-US" sz="1400" b="1" dirty="0">
              <a:latin typeface="+mj-lt"/>
            </a:endParaRPr>
          </a:p>
        </p:txBody>
      </p:sp>
      <p:sp>
        <p:nvSpPr>
          <p:cNvPr id="13" name="직사각형 12"/>
          <p:cNvSpPr/>
          <p:nvPr userDrawn="1"/>
        </p:nvSpPr>
        <p:spPr>
          <a:xfrm>
            <a:off x="6457544" y="1456800"/>
            <a:ext cx="5328573" cy="4837861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 userDrawn="1"/>
        </p:nvSpPr>
        <p:spPr>
          <a:xfrm>
            <a:off x="461957" y="3172011"/>
            <a:ext cx="5364748" cy="428857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 userDrawn="1"/>
        </p:nvSpPr>
        <p:spPr>
          <a:xfrm>
            <a:off x="461957" y="4175622"/>
            <a:ext cx="5364748" cy="2119039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선 연결선 13">
            <a:extLst>
              <a:ext uri="{FF2B5EF4-FFF2-40B4-BE49-F238E27FC236}">
                <a16:creationId xmlns:a16="http://schemas.microsoft.com/office/drawing/2014/main" id="{04DECFFB-964F-07B4-B8AF-1714F3B627EC}"/>
              </a:ext>
            </a:extLst>
          </p:cNvPr>
          <p:cNvSpPr/>
          <p:nvPr userDrawn="1"/>
        </p:nvSpPr>
        <p:spPr>
          <a:xfrm flipV="1">
            <a:off x="227665" y="6429035"/>
            <a:ext cx="11549468" cy="781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52DA5633-7D25-EF98-F327-765F629A0C4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84528" y="338099"/>
            <a:ext cx="1292605" cy="44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6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68527" y="275092"/>
            <a:ext cx="44334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>
                <a:solidFill>
                  <a:srgbClr val="FF0000"/>
                </a:solidFill>
              </a:rPr>
              <a:t>맑은 고딕</a:t>
            </a:r>
            <a:r>
              <a:rPr lang="en-US" altLang="ko-KR" sz="1100" dirty="0">
                <a:solidFill>
                  <a:srgbClr val="FF0000"/>
                </a:solidFill>
              </a:rPr>
              <a:t>,  11pt, </a:t>
            </a:r>
            <a:r>
              <a:rPr lang="ko-KR" altLang="en-US" sz="1100" dirty="0">
                <a:solidFill>
                  <a:srgbClr val="FF0000"/>
                </a:solidFill>
              </a:rPr>
              <a:t>글꼴 색 검정</a:t>
            </a:r>
            <a:r>
              <a:rPr lang="en-US" altLang="ko-KR" sz="1100" dirty="0">
                <a:solidFill>
                  <a:srgbClr val="FF0000"/>
                </a:solidFill>
              </a:rPr>
              <a:t> </a:t>
            </a:r>
            <a:r>
              <a:rPr lang="ko-KR" altLang="en-US" sz="1100" dirty="0">
                <a:solidFill>
                  <a:srgbClr val="FF0000"/>
                </a:solidFill>
              </a:rPr>
              <a:t>이용하여 양식에 맞춰 기재 바라며</a:t>
            </a:r>
            <a:r>
              <a:rPr lang="en-US" altLang="ko-KR" sz="1100" dirty="0">
                <a:solidFill>
                  <a:srgbClr val="FF0000"/>
                </a:solidFill>
              </a:rPr>
              <a:t>,</a:t>
            </a:r>
            <a:r>
              <a:rPr lang="ko-KR" altLang="en-US" sz="1100" dirty="0">
                <a:solidFill>
                  <a:srgbClr val="FF0000"/>
                </a:solidFill>
              </a:rPr>
              <a:t> 해당 안내 문구 및 아래의 예시는 삭제하십시오</a:t>
            </a:r>
            <a:r>
              <a:rPr lang="en-US" altLang="ko-KR" sz="1100" dirty="0">
                <a:solidFill>
                  <a:srgbClr val="FF0000"/>
                </a:solidFill>
              </a:rPr>
              <a:t>.</a:t>
            </a:r>
            <a:endParaRPr lang="ko-KR" altLang="en-US" sz="1100" dirty="0">
              <a:solidFill>
                <a:srgbClr val="FF0000"/>
              </a:solidFill>
            </a:endParaRPr>
          </a:p>
        </p:txBody>
      </p:sp>
      <p:graphicFrame>
        <p:nvGraphicFramePr>
          <p:cNvPr id="18" name="표 1"/>
          <p:cNvGraphicFramePr/>
          <p:nvPr>
            <p:extLst>
              <p:ext uri="{D42A27DB-BD31-4B8C-83A1-F6EECF244321}">
                <p14:modId xmlns:p14="http://schemas.microsoft.com/office/powerpoint/2010/main" val="2416260885"/>
              </p:ext>
            </p:extLst>
          </p:nvPr>
        </p:nvGraphicFramePr>
        <p:xfrm>
          <a:off x="6471634" y="1466559"/>
          <a:ext cx="5312641" cy="4843715"/>
        </p:xfrm>
        <a:graphic>
          <a:graphicData uri="http://schemas.openxmlformats.org/drawingml/2006/table">
            <a:tbl>
              <a:tblPr bandRow="1"/>
              <a:tblGrid>
                <a:gridCol w="5312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437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defRPr sz="1800"/>
                      </a:pPr>
                      <a:endParaRPr lang="en-US" sz="1100" b="0" dirty="0"/>
                    </a:p>
                  </a:txBody>
                  <a:tcPr marL="45720" marR="45720" anchor="ctr" horzOverflow="overflow">
                    <a:lnL w="3175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표 1"/>
          <p:cNvGraphicFramePr/>
          <p:nvPr>
            <p:extLst>
              <p:ext uri="{D42A27DB-BD31-4B8C-83A1-F6EECF244321}">
                <p14:modId xmlns:p14="http://schemas.microsoft.com/office/powerpoint/2010/main" val="1336707314"/>
              </p:ext>
            </p:extLst>
          </p:nvPr>
        </p:nvGraphicFramePr>
        <p:xfrm>
          <a:off x="450142" y="4175401"/>
          <a:ext cx="5377033" cy="2134873"/>
        </p:xfrm>
        <a:graphic>
          <a:graphicData uri="http://schemas.openxmlformats.org/drawingml/2006/table">
            <a:tbl>
              <a:tblPr bandRow="1"/>
              <a:tblGrid>
                <a:gridCol w="5377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487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defRPr sz="1800"/>
                      </a:pPr>
                      <a:r>
                        <a:rPr lang="en-US" altLang="ko-KR" sz="1100" b="0" dirty="0">
                          <a:latin typeface="+mj-lt"/>
                        </a:rPr>
                        <a:t>(</a:t>
                      </a:r>
                      <a:r>
                        <a:rPr lang="ko-KR" altLang="en-US" sz="1100" b="0" dirty="0">
                          <a:latin typeface="+mj-lt"/>
                        </a:rPr>
                        <a:t>예시</a:t>
                      </a:r>
                      <a:r>
                        <a:rPr lang="en-US" altLang="ko-KR" sz="1100" b="0" dirty="0">
                          <a:latin typeface="+mj-lt"/>
                        </a:rPr>
                        <a:t>)</a:t>
                      </a:r>
                      <a:r>
                        <a:rPr lang="ko-KR" altLang="en-US" sz="1100" b="0" dirty="0" err="1">
                          <a:latin typeface="+mj-lt"/>
                        </a:rPr>
                        <a:t>ㅇㅇㅇ어플</a:t>
                      </a:r>
                      <a:r>
                        <a:rPr lang="en-US" altLang="ko-KR" sz="1100" b="0" dirty="0">
                          <a:latin typeface="+mj-lt"/>
                        </a:rPr>
                        <a:t>/</a:t>
                      </a:r>
                      <a:r>
                        <a:rPr lang="ko-KR" altLang="en-US" sz="1100" b="0" dirty="0">
                          <a:latin typeface="+mj-lt"/>
                        </a:rPr>
                        <a:t>포토샵을 사용하여</a:t>
                      </a:r>
                      <a:endParaRPr lang="en-US" altLang="ko-KR" sz="1100" b="0" dirty="0">
                        <a:latin typeface="+mj-lt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defRPr sz="1800"/>
                      </a:pPr>
                      <a:r>
                        <a:rPr lang="ko-KR" altLang="en-US" sz="1100" b="0" dirty="0">
                          <a:latin typeface="+mj-lt"/>
                        </a:rPr>
                        <a:t> 밝기</a:t>
                      </a:r>
                      <a:r>
                        <a:rPr lang="en-US" altLang="ko-KR" sz="1100" b="0" dirty="0">
                          <a:latin typeface="+mj-lt"/>
                        </a:rPr>
                        <a:t>,</a:t>
                      </a:r>
                      <a:r>
                        <a:rPr lang="en-US" altLang="ko-KR" sz="1100" b="0" baseline="0" dirty="0">
                          <a:latin typeface="+mj-lt"/>
                        </a:rPr>
                        <a:t> </a:t>
                      </a:r>
                      <a:r>
                        <a:rPr lang="ko-KR" altLang="en-US" sz="1100" b="0" baseline="0" dirty="0">
                          <a:latin typeface="+mj-lt"/>
                        </a:rPr>
                        <a:t>채도</a:t>
                      </a:r>
                      <a:r>
                        <a:rPr lang="en-US" altLang="ko-KR" sz="1100" b="0" baseline="0" dirty="0">
                          <a:latin typeface="+mj-lt"/>
                        </a:rPr>
                        <a:t>, </a:t>
                      </a:r>
                      <a:r>
                        <a:rPr lang="ko-KR" altLang="en-US" sz="1100" b="0" baseline="0" dirty="0">
                          <a:latin typeface="+mj-lt"/>
                        </a:rPr>
                        <a:t>선명도</a:t>
                      </a:r>
                      <a:r>
                        <a:rPr lang="en-US" altLang="ko-KR" sz="1100" b="0" baseline="0" dirty="0">
                          <a:latin typeface="+mj-lt"/>
                        </a:rPr>
                        <a:t>, </a:t>
                      </a:r>
                      <a:r>
                        <a:rPr lang="ko-KR" altLang="en-US" sz="1100" b="0" baseline="0" dirty="0" err="1">
                          <a:latin typeface="+mj-lt"/>
                        </a:rPr>
                        <a:t>ㅇㅇㅇ</a:t>
                      </a:r>
                      <a:r>
                        <a:rPr lang="en-US" altLang="ko-KR" sz="1100" b="0" baseline="0" dirty="0">
                          <a:latin typeface="+mj-lt"/>
                        </a:rPr>
                        <a:t>, </a:t>
                      </a:r>
                      <a:r>
                        <a:rPr lang="ko-KR" altLang="en-US" sz="1100" b="0" baseline="0" dirty="0" err="1">
                          <a:latin typeface="+mj-lt"/>
                        </a:rPr>
                        <a:t>ㅇㅇㅇ을</a:t>
                      </a:r>
                      <a:r>
                        <a:rPr lang="ko-KR" altLang="en-US" sz="1100" b="0" dirty="0">
                          <a:latin typeface="+mj-lt"/>
                        </a:rPr>
                        <a:t> </a:t>
                      </a:r>
                      <a:endParaRPr lang="en-US" altLang="ko-KR" sz="1100" b="0" dirty="0">
                        <a:latin typeface="+mj-lt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defRPr sz="1800"/>
                      </a:pPr>
                      <a:r>
                        <a:rPr lang="ko-KR" altLang="en-US" sz="1100" b="0" dirty="0" err="1">
                          <a:latin typeface="+mj-lt"/>
                        </a:rPr>
                        <a:t>ㅇㅇㅇ하였음</a:t>
                      </a:r>
                      <a:endParaRPr lang="en-US" altLang="ko-KR" sz="1100" b="0" dirty="0">
                        <a:latin typeface="+mj-lt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defRPr sz="1800"/>
                      </a:pPr>
                      <a:r>
                        <a:rPr lang="ko-KR" altLang="en-US" sz="1100" b="0" dirty="0">
                          <a:latin typeface="+mj-lt"/>
                        </a:rPr>
                        <a:t>단</a:t>
                      </a:r>
                      <a:r>
                        <a:rPr lang="en-US" altLang="ko-KR" sz="1100" b="0" dirty="0">
                          <a:latin typeface="+mj-lt"/>
                        </a:rPr>
                        <a:t>, </a:t>
                      </a:r>
                      <a:r>
                        <a:rPr lang="ko-KR" altLang="en-US" sz="1100" b="0" dirty="0">
                          <a:latin typeface="+mj-lt"/>
                        </a:rPr>
                        <a:t>미사용자는 </a:t>
                      </a:r>
                      <a:r>
                        <a:rPr lang="ko-KR" altLang="en-US" sz="1100" b="0" dirty="0" err="1">
                          <a:latin typeface="+mj-lt"/>
                        </a:rPr>
                        <a:t>해당란</a:t>
                      </a:r>
                      <a:r>
                        <a:rPr lang="ko-KR" altLang="en-US" sz="1100" b="0" dirty="0">
                          <a:latin typeface="+mj-lt"/>
                        </a:rPr>
                        <a:t> 내용 삭제 및 </a:t>
                      </a:r>
                      <a:r>
                        <a:rPr lang="en-US" altLang="ko-KR" sz="1100" b="0" dirty="0">
                          <a:latin typeface="+mj-lt"/>
                        </a:rPr>
                        <a:t>X </a:t>
                      </a:r>
                      <a:r>
                        <a:rPr lang="ko-KR" altLang="en-US" sz="1100" b="0" dirty="0">
                          <a:latin typeface="+mj-lt"/>
                        </a:rPr>
                        <a:t>표기</a:t>
                      </a:r>
                      <a:endParaRPr lang="en-US" sz="1100" b="0" dirty="0">
                        <a:latin typeface="+mj-lt"/>
                      </a:endParaRPr>
                    </a:p>
                  </a:txBody>
                  <a:tcPr marL="45720" marR="45720" anchor="ctr" horzOverflow="overflow">
                    <a:lnL w="3175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표 1"/>
          <p:cNvGraphicFramePr/>
          <p:nvPr>
            <p:extLst>
              <p:ext uri="{D42A27DB-BD31-4B8C-83A1-F6EECF244321}">
                <p14:modId xmlns:p14="http://schemas.microsoft.com/office/powerpoint/2010/main" val="886939274"/>
              </p:ext>
            </p:extLst>
          </p:nvPr>
        </p:nvGraphicFramePr>
        <p:xfrm>
          <a:off x="459107" y="3171070"/>
          <a:ext cx="5377033" cy="443883"/>
        </p:xfrm>
        <a:graphic>
          <a:graphicData uri="http://schemas.openxmlformats.org/drawingml/2006/table">
            <a:tbl>
              <a:tblPr bandRow="1"/>
              <a:tblGrid>
                <a:gridCol w="5377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3883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100" b="1" dirty="0"/>
                    </a:p>
                  </a:txBody>
                  <a:tcPr marL="45720" marR="45720" anchor="ctr" horzOverflow="overflow">
                    <a:lnL w="3175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468032"/>
              </p:ext>
            </p:extLst>
          </p:nvPr>
        </p:nvGraphicFramePr>
        <p:xfrm>
          <a:off x="452550" y="1484486"/>
          <a:ext cx="5374625" cy="1144067"/>
        </p:xfrm>
        <a:graphic>
          <a:graphicData uri="http://schemas.openxmlformats.org/drawingml/2006/table">
            <a:tbl>
              <a:tblPr/>
              <a:tblGrid>
                <a:gridCol w="930864">
                  <a:extLst>
                    <a:ext uri="{9D8B030D-6E8A-4147-A177-3AD203B41FA5}">
                      <a16:colId xmlns:a16="http://schemas.microsoft.com/office/drawing/2014/main" val="1466005662"/>
                    </a:ext>
                  </a:extLst>
                </a:gridCol>
                <a:gridCol w="978185">
                  <a:extLst>
                    <a:ext uri="{9D8B030D-6E8A-4147-A177-3AD203B41FA5}">
                      <a16:colId xmlns:a16="http://schemas.microsoft.com/office/drawing/2014/main" val="609658708"/>
                    </a:ext>
                  </a:extLst>
                </a:gridCol>
                <a:gridCol w="1159851">
                  <a:extLst>
                    <a:ext uri="{9D8B030D-6E8A-4147-A177-3AD203B41FA5}">
                      <a16:colId xmlns:a16="http://schemas.microsoft.com/office/drawing/2014/main" val="1742502969"/>
                    </a:ext>
                  </a:extLst>
                </a:gridCol>
                <a:gridCol w="600888">
                  <a:extLst>
                    <a:ext uri="{9D8B030D-6E8A-4147-A177-3AD203B41FA5}">
                      <a16:colId xmlns:a16="http://schemas.microsoft.com/office/drawing/2014/main" val="1958711143"/>
                    </a:ext>
                  </a:extLst>
                </a:gridCol>
                <a:gridCol w="1704837">
                  <a:extLst>
                    <a:ext uri="{9D8B030D-6E8A-4147-A177-3AD203B41FA5}">
                      <a16:colId xmlns:a16="http://schemas.microsoft.com/office/drawing/2014/main" val="4075364974"/>
                    </a:ext>
                  </a:extLst>
                </a:gridCol>
              </a:tblGrid>
              <a:tr h="33021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학과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학번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연락처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메일주소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  <a:tr h="377753"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김가천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가천학과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2021000000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010-0000-0000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689404"/>
                  </a:ext>
                </a:extLst>
              </a:tr>
              <a:tr h="4360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mail@gachon.ac.kr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4409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50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68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나눔스퀘어라운드OTF Bold</vt:lpstr>
      <vt:lpstr>나눔스퀘어라운드OTF ExtraBold</vt:lpstr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User</dc:creator>
  <cp:lastModifiedBy>강수린</cp:lastModifiedBy>
  <cp:revision>58</cp:revision>
  <cp:lastPrinted>2021-03-18T05:19:19Z</cp:lastPrinted>
  <dcterms:created xsi:type="dcterms:W3CDTF">2020-04-03T04:41:56Z</dcterms:created>
  <dcterms:modified xsi:type="dcterms:W3CDTF">2022-08-31T08:20:46Z</dcterms:modified>
</cp:coreProperties>
</file>